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Arial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FFFF9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FFFF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Biological Concepts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Lecture 5 – Basic Biochemistry I</a:t>
            </a:r>
            <a:endParaRPr sz="21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-US" sz="2100">
                <a:solidFill>
                  <a:srgbClr val="C00000"/>
                </a:solidFill>
              </a:rPr>
              <a:t>BIO 10 – Spring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485" y="762000"/>
            <a:ext cx="6218551" cy="5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7924800" y="5156021"/>
            <a:ext cx="2438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Glucose transporter proteins bound to membrane of secretory vesicle (from Golgi app)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1752600" y="228601"/>
            <a:ext cx="86106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 of Communication and Facilitated Diffusion functions of the Plasma Membrane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257800" y="3657600"/>
            <a:ext cx="2057400" cy="40011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Membranes fuse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817916" y="2209801"/>
            <a:ext cx="15348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nsulin signals the transport of glucose inside the cell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_07Figure-U.jpg" id="212" name="Google Shape;212;p23"/>
          <p:cNvPicPr preferRelativeResize="0"/>
          <p:nvPr/>
        </p:nvPicPr>
        <p:blipFill rotWithShape="1">
          <a:blip r:embed="rId3">
            <a:alphaModFix/>
          </a:blip>
          <a:srcRect b="29762" l="68599" r="2036" t="8333"/>
          <a:stretch/>
        </p:blipFill>
        <p:spPr>
          <a:xfrm>
            <a:off x="8153400" y="3383280"/>
            <a:ext cx="1828800" cy="316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9417050" y="6034088"/>
            <a:ext cx="6413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ATP</a:t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539015" y="1259272"/>
            <a:ext cx="11319309" cy="288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Transporter proteins</a:t>
            </a:r>
            <a:endParaRPr/>
          </a:p>
          <a:p>
            <a:pPr indent="-609600" lvl="0" marL="609600" marR="0" rtl="0" algn="l">
              <a:spcBef>
                <a:spcPts val="16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(ATP) is spent to move compounds </a:t>
            </a: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against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concentration gradient </a:t>
            </a:r>
            <a:endParaRPr/>
          </a:p>
          <a:p>
            <a:pPr indent="-609600" lvl="1" marL="1066800" marR="0" rtl="0" algn="l">
              <a:spcBef>
                <a:spcPts val="16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(from lower to higher concentration)</a:t>
            </a:r>
            <a:endParaRPr/>
          </a:p>
          <a:p>
            <a:pPr indent="-609600" lvl="0" marL="609600" marR="0" rtl="0" algn="l">
              <a:spcBef>
                <a:spcPts val="16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Any molecules, ions, sugars that need to be moved </a:t>
            </a:r>
            <a:r>
              <a:rPr lang="en-US" sz="24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against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gradient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1541646" y="272297"/>
            <a:ext cx="8915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Active Transport (requires energy)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3748088" y="4519176"/>
            <a:ext cx="4181475" cy="114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Molecules move through a transport protein, but now energy must be expended to move them against their concentration gradient</a:t>
            </a:r>
            <a:endParaRPr/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402080" y="762000"/>
            <a:ext cx="938784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 in the Body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402080" y="1828800"/>
            <a:ext cx="1054608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775"/>
              <a:buNone/>
            </a:pPr>
            <a:r>
              <a:rPr b="1" lang="en-US" sz="2775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living things are sensitive to pH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Biological molecules do not operate properly if the pH is not held close to pH 7 (neutral)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can quickly lead to death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Organisms control the pH in their cells (homeostasis)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 inside human cells usually close to 7.4 (range 6-8)</a:t>
            </a:r>
            <a:endParaRPr sz="222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stomach pH is 1-4 to help break down food</a:t>
            </a:r>
            <a:endParaRPr/>
          </a:p>
        </p:txBody>
      </p:sp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635" y="918356"/>
            <a:ext cx="4281473" cy="545217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9364980" y="6477000"/>
            <a:ext cx="14249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806754" y="984397"/>
            <a:ext cx="5609287" cy="4551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pH? </a:t>
            </a:r>
            <a:endParaRPr/>
          </a:p>
          <a:p>
            <a:pPr indent="0" lvl="3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 = the concentration of H</a:t>
            </a:r>
            <a:r>
              <a:rPr b="0" baseline="3000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ions in an water (aqueous) solution</a:t>
            </a:r>
            <a:endParaRPr/>
          </a:p>
          <a:p>
            <a:pPr indent="-239712" lvl="4" marL="69056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acid solution = low pH = high H</a:t>
            </a:r>
            <a:r>
              <a:rPr b="0" baseline="3000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conc.</a:t>
            </a:r>
            <a:endParaRPr b="0" baseline="30000" i="0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9712" lvl="4" marL="690563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solution = high pH = low H</a:t>
            </a:r>
            <a:r>
              <a:rPr b="0" baseline="3000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conc.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pH scale </a:t>
            </a:r>
            <a:endParaRPr/>
          </a:p>
          <a:p>
            <a:pPr indent="-225425" lvl="2" marL="5683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scale goes from 0 to 14</a:t>
            </a:r>
            <a:endParaRPr/>
          </a:p>
          <a:p>
            <a:pPr indent="-225425" lvl="2" marL="5683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pH unit = 10-fold change in H</a:t>
            </a:r>
            <a:r>
              <a:rPr b="0" baseline="3000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ions</a:t>
            </a:r>
            <a:endParaRPr/>
          </a:p>
          <a:p>
            <a:pPr indent="-225425" lvl="2" marL="568325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pH=7 has 10X more H+ than pH=8</a:t>
            </a:r>
            <a:endParaRPr b="0" i="0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6701106" y="381001"/>
            <a:ext cx="293522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7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Notice the number of H</a:t>
            </a:r>
            <a:r>
              <a:rPr b="0" baseline="30000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1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2156460" y="233680"/>
            <a:ext cx="787908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Acids and Bases</a:t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1485900" y="1371600"/>
            <a:ext cx="930402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Acids are substances that donate</a:t>
            </a: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H+ when placed in water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Increases concentration of H+ in solution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HCl (hydrochloric acid) </a:t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breaks down into H+ and Cl-</a:t>
            </a:r>
            <a:r>
              <a:rPr baseline="30000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water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Bases are substances that take</a:t>
            </a: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H+ when placed in water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Decreases concentration of H+ in solution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NaOH (sodium hydroxide) breaks down into Na+ and OH- in water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OH-</a:t>
            </a:r>
            <a:r>
              <a:rPr baseline="30000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“traps” any free H+ to form water (H</a:t>
            </a:r>
            <a:r>
              <a:rPr baseline="-25000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O)</a:t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4294967295" type="title"/>
          </p:nvPr>
        </p:nvSpPr>
        <p:spPr>
          <a:xfrm>
            <a:off x="894080" y="415925"/>
            <a:ext cx="10515600" cy="4542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Buffers are dissolved molecules that resist change in pH.</a:t>
            </a: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Their component ions can donate H+ under basic conditions and take them up under acidic conditions.</a:t>
            </a: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amount of acid or base that can be added to a buffer before changing its pH is called its buffer capacity.</a:t>
            </a: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Our bodies use the bicarbonate buffer system to maintain the pH of the blood, small intestine and other body fluids.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904240" y="1600201"/>
            <a:ext cx="10403840" cy="3205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Metabolism is the set of all chemical reactions taking place in an organism in order to maintain life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Metabolic reactions can be divided into 2 general types: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Anabolic – build up molecules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Catabolic – break down molecules</a:t>
            </a:r>
            <a:endParaRPr b="0" i="0" sz="2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2438401" y="3886200"/>
            <a:ext cx="7286625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25120" y="203200"/>
            <a:ext cx="35264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Chemistry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/>
          <p:nvPr/>
        </p:nvSpPr>
        <p:spPr>
          <a:xfrm>
            <a:off x="2452688" y="1758951"/>
            <a:ext cx="6375400" cy="1820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335280" y="1157289"/>
            <a:ext cx="11856720" cy="458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catalyst</a:t>
            </a: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is a molecule that helps chemical reactions occur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Catalysts are never used up in the reactions they take part in (they are neither reactants nor products)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is a protein that catalyzes (speeds up) a chemical reaction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Nearly all chemical reactions that take place in living things are facilitated by enzymes</a:t>
            </a:r>
            <a:endParaRPr/>
          </a:p>
          <a:p>
            <a:pPr indent="-342900" lvl="0" marL="342900" marR="0" rtl="0" algn="l">
              <a:spcBef>
                <a:spcPts val="23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By convention, the names of enzymes end in “ase”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Examples: lactase, amylase, alcohol dehydrogenase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579121" y="732154"/>
            <a:ext cx="4968240" cy="571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molecules that an enzyme transforms is called its “substrate”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substrate binds to an enzyme at a very specific region of the protein called the “active site”</a:t>
            </a:r>
            <a:endParaRPr/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active site of an enzyme has the perfect 3-D shape for its substrate, which has a corresponding 3-D shape</a:t>
            </a:r>
            <a:endParaRPr/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 enzyme and its substrate fit together like a lock and key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675" y="732154"/>
            <a:ext cx="5976142" cy="538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>
            <a:off x="558801" y="529591"/>
            <a:ext cx="10871200" cy="1817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Enzymes are able to speed up reactions many thousands of times faster than normal because…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Enzymes lower the energy of activation of a chemical reaction</a:t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2452689" y="4491038"/>
            <a:ext cx="7286625" cy="174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069" y="3190240"/>
            <a:ext cx="5465332" cy="285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1491" y="3226557"/>
            <a:ext cx="5228510" cy="278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048000" y="386080"/>
            <a:ext cx="6438750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AutoNum type="arabicPeriod"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Membrane Chemistry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Chemistry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 Chemistry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   pH in the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   Energy Chemistry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Photosynthesis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Glycolysis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Oxidative Phosphorylation</a:t>
            </a:r>
            <a:endParaRPr/>
          </a:p>
          <a:p>
            <a:pPr indent="-228600" lvl="0" marL="1147763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Fermentation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486411" y="726441"/>
            <a:ext cx="11461749" cy="46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some cases, substrate binding is facilitated by </a:t>
            </a: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coenzymes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helper molecules other than proteins that facilitate the work of enzymes by binding with them.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Vitamins are often coenzymes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Vitamin deficiency results in enzyme failure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do you need so little of vitamins from food compared to how much energy you need from food?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Vitamins and enzymes are reusable.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>
            <a:off x="2178368" y="2292350"/>
            <a:ext cx="7286626" cy="4160839"/>
            <a:chOff x="2452688" y="1987550"/>
            <a:chExt cx="7286626" cy="4160839"/>
          </a:xfrm>
        </p:grpSpPr>
        <p:pic>
          <p:nvPicPr>
            <p:cNvPr descr="06_08Figure-L" id="283" name="Google Shape;283;p33"/>
            <p:cNvPicPr preferRelativeResize="0"/>
            <p:nvPr/>
          </p:nvPicPr>
          <p:blipFill rotWithShape="1">
            <a:blip r:embed="rId3">
              <a:alphaModFix/>
            </a:blip>
            <a:srcRect b="14293" l="3929" r="3020" t="0"/>
            <a:stretch/>
          </p:blipFill>
          <p:spPr>
            <a:xfrm>
              <a:off x="2452689" y="1987550"/>
              <a:ext cx="7286625" cy="4097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3"/>
            <p:cNvSpPr txBox="1"/>
            <p:nvPr/>
          </p:nvSpPr>
          <p:spPr>
            <a:xfrm>
              <a:off x="2452688" y="5629276"/>
              <a:ext cx="1827212" cy="51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substrates</a:t>
              </a:r>
              <a:endParaRPr/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7451725" y="5554663"/>
              <a:ext cx="1373188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</a:t>
              </a:r>
              <a:endParaRPr/>
            </a:p>
          </p:txBody>
        </p:sp>
      </p:grpSp>
      <p:sp>
        <p:nvSpPr>
          <p:cNvPr id="286" name="Google Shape;286;p33"/>
          <p:cNvSpPr/>
          <p:nvPr/>
        </p:nvSpPr>
        <p:spPr>
          <a:xfrm>
            <a:off x="299721" y="308222"/>
            <a:ext cx="11592559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metabolic pathway is when several enzyme work together to catalyze a multi-step reaction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It is more efficient if the enzymes are in close proximity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2452689" y="1682751"/>
            <a:ext cx="546417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766129" y="469900"/>
            <a:ext cx="11100751" cy="3116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Enzyme regulation is accomplished by:</a:t>
            </a:r>
            <a:endParaRPr/>
          </a:p>
          <a:p>
            <a:pPr indent="-533400" lvl="1" marL="990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lphaUcPeriod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Changing the number of available enzymes (making more or removing existing enzymes)</a:t>
            </a:r>
            <a:endParaRPr/>
          </a:p>
          <a:p>
            <a:pPr indent="-533400" lvl="1" marL="990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lphaUcPeriod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Allosteric regulation – modifying the effectiveness of an enzyme by changing its shape with reactants</a:t>
            </a:r>
            <a:endParaRPr/>
          </a:p>
          <a:p>
            <a:pPr indent="0" lvl="1" marL="457200" marR="0" rtl="0" algn="l">
              <a:spcBef>
                <a:spcPts val="244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2452688" y="4643438"/>
            <a:ext cx="7562850" cy="174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1" marL="990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_12Figurea-L" id="298" name="Google Shape;298;p35"/>
          <p:cNvPicPr preferRelativeResize="0"/>
          <p:nvPr/>
        </p:nvPicPr>
        <p:blipFill rotWithShape="1">
          <a:blip r:embed="rId3">
            <a:alphaModFix/>
          </a:blip>
          <a:srcRect b="12030" l="5320" r="32641" t="9482"/>
          <a:stretch/>
        </p:blipFill>
        <p:spPr>
          <a:xfrm>
            <a:off x="373381" y="2228780"/>
            <a:ext cx="5408486" cy="448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928" y="2228780"/>
            <a:ext cx="5541744" cy="4480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/>
          <p:nvPr/>
        </p:nvSpPr>
        <p:spPr>
          <a:xfrm>
            <a:off x="640080" y="352576"/>
            <a:ext cx="11071592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Allosteric regulation provides a means for negative feedback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products of a catalyzed reaction can bind to the enzyme to change its shape and inhibit its action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690880" y="1305243"/>
            <a:ext cx="11054079" cy="2392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Negative regulation of enzymes can occur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Both temperature and pH (measure of acidity) effect the shape of enzymes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If an enzyme’s shape changes, it can no longer function properly</a:t>
            </a:r>
            <a:endParaRPr/>
          </a:p>
          <a:p>
            <a:pPr indent="-139700" lvl="0" marL="342900" marR="0" rtl="0" algn="l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7429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/>
          <p:nvPr/>
        </p:nvSpPr>
        <p:spPr>
          <a:xfrm>
            <a:off x="2452689" y="4340225"/>
            <a:ext cx="7286625" cy="121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/>
          <p:nvPr/>
        </p:nvSpPr>
        <p:spPr>
          <a:xfrm>
            <a:off x="213360" y="392430"/>
            <a:ext cx="11551919" cy="23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Photosynthesis is the process by which certain groups of organisms capture energy from sunlight and convert it into chemical energy (stored in the bonds of a sugar)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Three types of organisms have the capability to perform photosynthesis in order to make their own food…</a:t>
            </a:r>
            <a:endParaRPr/>
          </a:p>
          <a:p>
            <a:pPr indent="-139700" lvl="0" marL="342900" marR="0" rtl="0" algn="l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364" y="3037840"/>
            <a:ext cx="2556396" cy="366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2880" y="3034077"/>
            <a:ext cx="2512705" cy="366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6705" y="3040474"/>
            <a:ext cx="2512705" cy="36653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/>
        </p:nvSpPr>
        <p:spPr>
          <a:xfrm>
            <a:off x="1910080" y="3040474"/>
            <a:ext cx="13233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Plants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5723886" y="3040474"/>
            <a:ext cx="15906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Protists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(algae)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9518560" y="3086640"/>
            <a:ext cx="17089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Cyano-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bacteria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/>
          <p:nvPr/>
        </p:nvSpPr>
        <p:spPr>
          <a:xfrm>
            <a:off x="284480" y="311151"/>
            <a:ext cx="11480800" cy="61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Photosynthesis is vitally important to animals for several reasons…</a:t>
            </a:r>
            <a:endParaRPr/>
          </a:p>
          <a:p>
            <a:pPr indent="0" lvl="0" marL="45720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It is the ultimate source of energy in all the food we eat</a:t>
            </a:r>
            <a:endParaRPr/>
          </a:p>
          <a:p>
            <a:pPr indent="-223837" lvl="0" marL="11477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energy captured by photosynthesis is about 6 times greater than the power consumption of human civilization</a:t>
            </a:r>
            <a:endParaRPr/>
          </a:p>
          <a:p>
            <a:pPr indent="0" lvl="0" marL="45720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Its by-product is oxygen (O2) which we need to live</a:t>
            </a:r>
            <a:endParaRPr/>
          </a:p>
          <a:p>
            <a:pPr indent="-223837" lvl="0" marL="11477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Every breath you take is courtesy of the photosynthetic organisms</a:t>
            </a:r>
            <a:endParaRPr/>
          </a:p>
          <a:p>
            <a:pPr indent="0" lvl="0" marL="457200" marR="0" rtl="0" algn="l">
              <a:spcBef>
                <a:spcPts val="236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It removes CO2 (a greenhouse gas) from the atmosphere</a:t>
            </a:r>
            <a:endParaRPr/>
          </a:p>
          <a:p>
            <a:pPr indent="-223837" lvl="0" marL="114776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Photosynthetic organisms convert ~100 trillion tons of carbon to biomass per year</a:t>
            </a:r>
            <a:endParaRPr/>
          </a:p>
          <a:p>
            <a:pPr indent="-165100" lvl="0" marL="342900" marR="0" rtl="0" algn="l">
              <a:spcBef>
                <a:spcPts val="2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558800" y="837415"/>
            <a:ext cx="11084560" cy="1958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process of photosynthesis is the opposite of cellular respiration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Photosynthesis makes sugar from CO</a:t>
            </a:r>
            <a:r>
              <a:rPr baseline="-25000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using solar energy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Cellular respiration breaks down sugar to CO</a:t>
            </a:r>
            <a:r>
              <a:rPr baseline="-25000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releasing chemical energy</a:t>
            </a:r>
            <a:endParaRPr/>
          </a:p>
          <a:p>
            <a:pPr indent="-139700" lvl="0" marL="342900" marR="0" rtl="0" algn="l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2452689" y="3808414"/>
            <a:ext cx="728662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2452689" y="5173664"/>
            <a:ext cx="7589837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388" y="3097060"/>
            <a:ext cx="6080964" cy="340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544334" y="732632"/>
            <a:ext cx="5517831" cy="212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Chloroplasts: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Double-membrane organelles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Site of photosynthesis in plants</a:t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2528889" y="4643438"/>
            <a:ext cx="7286625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33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2528889" y="2290764"/>
            <a:ext cx="5768975" cy="11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65" y="647738"/>
            <a:ext cx="4916961" cy="284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/>
          <p:nvPr/>
        </p:nvSpPr>
        <p:spPr>
          <a:xfrm>
            <a:off x="544334" y="3997983"/>
            <a:ext cx="11271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Photosynthesis occurs in two stages:</a:t>
            </a:r>
            <a:endParaRPr/>
          </a:p>
          <a:p>
            <a:pPr indent="-376238" lvl="0" marL="609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Light-dependent phase (a.k.a. Light-reactions phase)</a:t>
            </a:r>
            <a:endParaRPr/>
          </a:p>
          <a:p>
            <a:pPr indent="-376238" lvl="0" marL="609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Light-independent phase (a.k.a. Dark-reactions phase, the Calvin Cycle)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1"/>
          <p:cNvGrpSpPr/>
          <p:nvPr/>
        </p:nvGrpSpPr>
        <p:grpSpPr>
          <a:xfrm>
            <a:off x="6519863" y="910273"/>
            <a:ext cx="5386387" cy="5246370"/>
            <a:chOff x="6215063" y="768033"/>
            <a:chExt cx="5386387" cy="5246370"/>
          </a:xfrm>
        </p:grpSpPr>
        <p:grpSp>
          <p:nvGrpSpPr>
            <p:cNvPr id="345" name="Google Shape;345;p41"/>
            <p:cNvGrpSpPr/>
            <p:nvPr/>
          </p:nvGrpSpPr>
          <p:grpSpPr>
            <a:xfrm>
              <a:off x="6215063" y="768033"/>
              <a:ext cx="5386387" cy="5246370"/>
              <a:chOff x="2455863" y="696913"/>
              <a:chExt cx="5386387" cy="5246370"/>
            </a:xfrm>
          </p:grpSpPr>
          <p:grpSp>
            <p:nvGrpSpPr>
              <p:cNvPr id="346" name="Google Shape;346;p41"/>
              <p:cNvGrpSpPr/>
              <p:nvPr/>
            </p:nvGrpSpPr>
            <p:grpSpPr>
              <a:xfrm>
                <a:off x="2455863" y="696913"/>
                <a:ext cx="5386387" cy="5246370"/>
                <a:chOff x="2455863" y="696913"/>
                <a:chExt cx="5386387" cy="5246370"/>
              </a:xfrm>
            </p:grpSpPr>
            <p:pic>
              <p:nvPicPr>
                <p:cNvPr descr="08_08Figure-U" id="347" name="Google Shape;347;p4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80" l="3098" r="1130" t="102"/>
                <a:stretch/>
              </p:blipFill>
              <p:spPr>
                <a:xfrm>
                  <a:off x="2528888" y="696913"/>
                  <a:ext cx="5313362" cy="4500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8" name="Google Shape;348;p41"/>
                <p:cNvSpPr txBox="1"/>
                <p:nvPr/>
              </p:nvSpPr>
              <p:spPr>
                <a:xfrm>
                  <a:off x="2455863" y="1152525"/>
                  <a:ext cx="1287462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Sunlight</a:t>
                  </a:r>
                  <a:endParaRPr/>
                </a:p>
              </p:txBody>
            </p:sp>
            <p:sp>
              <p:nvSpPr>
                <p:cNvPr id="349" name="Google Shape;349;p41"/>
                <p:cNvSpPr/>
                <p:nvPr/>
              </p:nvSpPr>
              <p:spPr>
                <a:xfrm rot="5400000">
                  <a:off x="6181567" y="4885126"/>
                  <a:ext cx="303212" cy="817424"/>
                </a:xfrm>
                <a:prstGeom prst="rightBrace">
                  <a:avLst>
                    <a:gd fmla="val 62566" name="adj1"/>
                    <a:gd fmla="val 50000" name="adj2"/>
                  </a:avLst>
                </a:prstGeom>
                <a:noFill/>
                <a:ln cap="flat" cmpd="sng" w="25400">
                  <a:solidFill>
                    <a:srgbClr val="C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41"/>
                <p:cNvSpPr/>
                <p:nvPr/>
              </p:nvSpPr>
              <p:spPr>
                <a:xfrm rot="5400000">
                  <a:off x="4003854" y="4849634"/>
                  <a:ext cx="303212" cy="824270"/>
                </a:xfrm>
                <a:prstGeom prst="rightBrace">
                  <a:avLst>
                    <a:gd fmla="val 66754" name="adj1"/>
                    <a:gd fmla="val 50000" name="adj2"/>
                  </a:avLst>
                </a:prstGeom>
                <a:noFill/>
                <a:ln cap="flat" cmpd="sng" w="25400">
                  <a:solidFill>
                    <a:srgbClr val="C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Times"/>
                    <a:buNone/>
                  </a:pPr>
                  <a:r>
                    <a:t/>
                  </a:r>
                  <a:endParaRPr sz="4000">
                    <a:solidFill>
                      <a:srgbClr val="FFFFB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41"/>
                <p:cNvSpPr/>
                <p:nvPr/>
              </p:nvSpPr>
              <p:spPr>
                <a:xfrm>
                  <a:off x="2935288" y="5487671"/>
                  <a:ext cx="2505075" cy="4556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42900" lvl="0" marL="3429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Light-dependent</a:t>
                  </a:r>
                  <a:endParaRPr/>
                </a:p>
              </p:txBody>
            </p:sp>
            <p:sp>
              <p:nvSpPr>
                <p:cNvPr id="352" name="Google Shape;352;p41"/>
                <p:cNvSpPr/>
                <p:nvPr/>
              </p:nvSpPr>
              <p:spPr>
                <a:xfrm>
                  <a:off x="5440363" y="5478464"/>
                  <a:ext cx="1942465" cy="4317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42900" lvl="0" marL="3429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Calvin Cycle</a:t>
                  </a:r>
                  <a:endParaRPr/>
                </a:p>
              </p:txBody>
            </p:sp>
          </p:grpSp>
          <p:sp>
            <p:nvSpPr>
              <p:cNvPr id="353" name="Google Shape;353;p41"/>
              <p:cNvSpPr txBox="1"/>
              <p:nvPr/>
            </p:nvSpPr>
            <p:spPr>
              <a:xfrm>
                <a:off x="5033963" y="3654425"/>
                <a:ext cx="8128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NADP</a:t>
                </a:r>
                <a:r>
                  <a:rPr baseline="30000" lang="en-US" sz="1400">
                    <a:solidFill>
                      <a:schemeClr val="dk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+</a:t>
                </a:r>
                <a:endParaRPr/>
              </a:p>
            </p:txBody>
          </p:sp>
        </p:grpSp>
        <p:sp>
          <p:nvSpPr>
            <p:cNvPr id="354" name="Google Shape;354;p41"/>
            <p:cNvSpPr txBox="1"/>
            <p:nvPr/>
          </p:nvSpPr>
          <p:spPr>
            <a:xfrm>
              <a:off x="8905081" y="4158934"/>
              <a:ext cx="5889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ADP</a:t>
              </a:r>
              <a:endParaRPr/>
            </a:p>
          </p:txBody>
        </p:sp>
      </p:grpSp>
      <p:sp>
        <p:nvSpPr>
          <p:cNvPr id="355" name="Google Shape;355;p41"/>
          <p:cNvSpPr/>
          <p:nvPr/>
        </p:nvSpPr>
        <p:spPr>
          <a:xfrm>
            <a:off x="697866" y="1251109"/>
            <a:ext cx="5752594" cy="4672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Light-dependent phase: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Uses sunlight to create the high energy molecules ATP and NADPH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Chlorophyll removes hydrogen from H</a:t>
            </a:r>
            <a:r>
              <a:rPr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 to create and release oxygen (O</a:t>
            </a:r>
            <a:r>
              <a:rPr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Calvin Cycle: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quires no sunlight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Uses the energy in ATP and NADPH to combine CO2 into sugar molecules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2077721" y="647808"/>
            <a:ext cx="768191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Barrier Chemistry in the Plasma Membrane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3128" y="1842993"/>
            <a:ext cx="11896436" cy="3975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988" lvl="1" marL="2809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Molecules can harm the cell but they also need to enter and leave the cell</a:t>
            </a:r>
            <a:endParaRPr/>
          </a:p>
          <a:p>
            <a:pPr indent="-280988" lvl="2" marL="738188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the role of the plasma membrane because it is semi-permeable</a:t>
            </a:r>
            <a:endParaRPr/>
          </a:p>
          <a:p>
            <a:pPr indent="-128587" lvl="2" marL="738188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ctr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“Permeability versus semi-permeability”</a:t>
            </a:r>
            <a:endParaRPr/>
          </a:p>
          <a:p>
            <a:pPr indent="-339725" lvl="1" marL="796925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permeable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membrane is one that lets everything in/out</a:t>
            </a:r>
            <a:endParaRPr/>
          </a:p>
          <a:p>
            <a:pPr indent="-339725" lvl="1" marL="796925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impermeable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membrane is one that does not let anything in/out (like a plastic bag)</a:t>
            </a:r>
            <a:endParaRPr/>
          </a:p>
          <a:p>
            <a:pPr indent="-339725" lvl="1" marL="796925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semi-permeable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membrane is one that lets some things in/out but not all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60960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828800" y="1600201"/>
            <a:ext cx="50292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3988" lvl="1" marL="2809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/>
          <p:nvPr/>
        </p:nvSpPr>
        <p:spPr>
          <a:xfrm>
            <a:off x="2452689" y="1608139"/>
            <a:ext cx="5464175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1995489" y="1191420"/>
            <a:ext cx="8541385" cy="352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plant that makes sugar through the process of photosynthesis can then use the sugar to: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 ATP via cellular respiration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 starch to store the energy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create cellulose for its structure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2452689" y="5629276"/>
            <a:ext cx="7210425" cy="608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262514" y="143684"/>
            <a:ext cx="9140103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Phospholipid Bilayer is highly </a:t>
            </a: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Selective</a:t>
            </a:r>
            <a:endParaRPr b="1" sz="2800" u="sng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“Selects” which molecules pass through and which ones cannot!  </a:t>
            </a:r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262514" y="1673423"/>
            <a:ext cx="8593802" cy="3487395"/>
            <a:chOff x="262514" y="1673423"/>
            <a:chExt cx="8593802" cy="3487395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262514" y="1673423"/>
              <a:ext cx="8593802" cy="3487395"/>
              <a:chOff x="1775749" y="2532405"/>
              <a:chExt cx="8593802" cy="3487395"/>
            </a:xfrm>
          </p:grpSpPr>
          <p:pic>
            <p:nvPicPr>
              <p:cNvPr descr="05_02Figure-U" id="112" name="Google Shape;112;p16"/>
              <p:cNvPicPr preferRelativeResize="0"/>
              <p:nvPr/>
            </p:nvPicPr>
            <p:blipFill rotWithShape="1">
              <a:blip r:embed="rId3">
                <a:alphaModFix/>
              </a:blip>
              <a:srcRect b="5024" l="0" r="0" t="0"/>
              <a:stretch/>
            </p:blipFill>
            <p:spPr>
              <a:xfrm>
                <a:off x="1820864" y="2562568"/>
                <a:ext cx="8548687" cy="34572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16"/>
              <p:cNvSpPr txBox="1"/>
              <p:nvPr/>
            </p:nvSpPr>
            <p:spPr>
              <a:xfrm>
                <a:off x="2575943" y="2535580"/>
                <a:ext cx="16337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Phospholipid </a:t>
                </a:r>
                <a:endParaRPr/>
              </a:p>
            </p:txBody>
          </p:sp>
          <p:sp>
            <p:nvSpPr>
              <p:cNvPr id="114" name="Google Shape;114;p16"/>
              <p:cNvSpPr txBox="1"/>
              <p:nvPr/>
            </p:nvSpPr>
            <p:spPr>
              <a:xfrm>
                <a:off x="4798021" y="2532405"/>
                <a:ext cx="422850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Phospholipid bilayer</a:t>
                </a:r>
                <a:endParaRPr/>
              </a:p>
            </p:txBody>
          </p:sp>
          <p:sp>
            <p:nvSpPr>
              <p:cNvPr id="115" name="Google Shape;115;p16"/>
              <p:cNvSpPr txBox="1"/>
              <p:nvPr/>
            </p:nvSpPr>
            <p:spPr>
              <a:xfrm>
                <a:off x="9185275" y="2716555"/>
                <a:ext cx="112082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watery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extracellular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fluid</a:t>
                </a:r>
                <a:endParaRPr/>
              </a:p>
            </p:txBody>
          </p:sp>
          <p:sp>
            <p:nvSpPr>
              <p:cNvPr id="116" name="Google Shape;116;p16"/>
              <p:cNvSpPr txBox="1"/>
              <p:nvPr/>
            </p:nvSpPr>
            <p:spPr>
              <a:xfrm>
                <a:off x="9147175" y="3576981"/>
                <a:ext cx="105172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hydro</a:t>
                </a:r>
                <a:r>
                  <a:rPr b="1"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philic</a:t>
                </a:r>
                <a:endParaRPr/>
              </a:p>
            </p:txBody>
          </p:sp>
          <p:sp>
            <p:nvSpPr>
              <p:cNvPr id="117" name="Google Shape;117;p16"/>
              <p:cNvSpPr txBox="1"/>
              <p:nvPr/>
            </p:nvSpPr>
            <p:spPr>
              <a:xfrm>
                <a:off x="9153525" y="4088156"/>
                <a:ext cx="11529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hydro</a:t>
                </a:r>
                <a:r>
                  <a:rPr b="1"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phobic</a:t>
                </a:r>
                <a:endParaRPr/>
              </a:p>
            </p:txBody>
          </p:sp>
          <p:sp>
            <p:nvSpPr>
              <p:cNvPr id="118" name="Google Shape;118;p16"/>
              <p:cNvSpPr txBox="1"/>
              <p:nvPr/>
            </p:nvSpPr>
            <p:spPr>
              <a:xfrm>
                <a:off x="9155114" y="4588219"/>
                <a:ext cx="10183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hydro</a:t>
                </a:r>
                <a:r>
                  <a:rPr b="1" i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philic</a:t>
                </a:r>
                <a:endParaRPr b="1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6"/>
              <p:cNvSpPr txBox="1"/>
              <p:nvPr/>
            </p:nvSpPr>
            <p:spPr>
              <a:xfrm>
                <a:off x="9185276" y="4969218"/>
                <a:ext cx="71582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watery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cytosol</a:t>
                </a:r>
                <a:endParaRPr/>
              </a:p>
            </p:txBody>
          </p:sp>
          <p:sp>
            <p:nvSpPr>
              <p:cNvPr id="120" name="Google Shape;120;p16"/>
              <p:cNvSpPr txBox="1"/>
              <p:nvPr/>
            </p:nvSpPr>
            <p:spPr>
              <a:xfrm>
                <a:off x="2129443" y="3172168"/>
                <a:ext cx="5740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polar</a:t>
                </a:r>
                <a:endParaRPr/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head</a:t>
                </a:r>
                <a:endParaRPr/>
              </a:p>
            </p:txBody>
          </p:sp>
          <p:sp>
            <p:nvSpPr>
              <p:cNvPr id="121" name="Google Shape;121;p16"/>
              <p:cNvSpPr txBox="1"/>
              <p:nvPr/>
            </p:nvSpPr>
            <p:spPr>
              <a:xfrm>
                <a:off x="1775749" y="4591393"/>
                <a:ext cx="91824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non-polar</a:t>
                </a:r>
                <a:endParaRPr/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tails</a:t>
                </a:r>
                <a:endParaRPr/>
              </a:p>
            </p:txBody>
          </p:sp>
          <p:cxnSp>
            <p:nvCxnSpPr>
              <p:cNvPr id="122" name="Google Shape;122;p16"/>
              <p:cNvCxnSpPr/>
              <p:nvPr/>
            </p:nvCxnSpPr>
            <p:spPr>
              <a:xfrm>
                <a:off x="8839200" y="3265830"/>
                <a:ext cx="381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16"/>
              <p:cNvCxnSpPr/>
              <p:nvPr/>
            </p:nvCxnSpPr>
            <p:spPr>
              <a:xfrm>
                <a:off x="8858250" y="5145430"/>
                <a:ext cx="342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6484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16"/>
              <p:cNvSpPr/>
              <p:nvPr/>
            </p:nvSpPr>
            <p:spPr>
              <a:xfrm>
                <a:off x="9140825" y="3811931"/>
                <a:ext cx="76200" cy="854075"/>
              </a:xfrm>
              <a:prstGeom prst="rightBrace">
                <a:avLst>
                  <a:gd fmla="val 68755" name="adj1"/>
                  <a:gd fmla="val 4888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 rot="10800000">
                <a:off x="2667000" y="2970556"/>
                <a:ext cx="88900" cy="898525"/>
              </a:xfrm>
              <a:prstGeom prst="rightBrace">
                <a:avLst>
                  <a:gd fmla="val 42815" name="adj1"/>
                  <a:gd fmla="val 48884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6"/>
              <p:cNvSpPr txBox="1"/>
              <p:nvPr/>
            </p:nvSpPr>
            <p:spPr>
              <a:xfrm>
                <a:off x="2724469" y="2981698"/>
                <a:ext cx="31431" cy="876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 rot="10800000">
                <a:off x="2667000" y="3924643"/>
                <a:ext cx="76200" cy="1892300"/>
              </a:xfrm>
              <a:prstGeom prst="rightBrace">
                <a:avLst>
                  <a:gd fmla="val 57944" name="adj1"/>
                  <a:gd fmla="val 50417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6"/>
              <p:cNvSpPr txBox="1"/>
              <p:nvPr/>
            </p:nvSpPr>
            <p:spPr>
              <a:xfrm>
                <a:off x="2716259" y="3937557"/>
                <a:ext cx="26941" cy="1866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6"/>
              <p:cNvSpPr txBox="1"/>
              <p:nvPr/>
            </p:nvSpPr>
            <p:spPr>
              <a:xfrm>
                <a:off x="5334000" y="5288306"/>
                <a:ext cx="114300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Non-polar molecule</a:t>
                </a:r>
                <a:endParaRPr/>
              </a:p>
            </p:txBody>
          </p:sp>
          <p:sp>
            <p:nvSpPr>
              <p:cNvPr id="130" name="Google Shape;130;p16"/>
              <p:cNvSpPr txBox="1"/>
              <p:nvPr/>
            </p:nvSpPr>
            <p:spPr>
              <a:xfrm>
                <a:off x="6858000" y="5288306"/>
                <a:ext cx="114300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Polar molecule</a:t>
                </a:r>
                <a:endParaRPr/>
              </a:p>
            </p:txBody>
          </p:sp>
        </p:grpSp>
        <p:cxnSp>
          <p:nvCxnSpPr>
            <p:cNvPr id="131" name="Google Shape;131;p16"/>
            <p:cNvCxnSpPr/>
            <p:nvPr/>
          </p:nvCxnSpPr>
          <p:spPr>
            <a:xfrm>
              <a:off x="7510316" y="2862142"/>
              <a:ext cx="190500" cy="4763"/>
            </a:xfrm>
            <a:prstGeom prst="straightConnector1">
              <a:avLst/>
            </a:prstGeom>
            <a:noFill/>
            <a:ln cap="flat" cmpd="sng" w="9525">
              <a:solidFill>
                <a:srgbClr val="46484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6"/>
            <p:cNvCxnSpPr/>
            <p:nvPr/>
          </p:nvCxnSpPr>
          <p:spPr>
            <a:xfrm flipH="1" rot="10800000">
              <a:off x="7443440" y="3889893"/>
              <a:ext cx="190500" cy="3175"/>
            </a:xfrm>
            <a:prstGeom prst="straightConnector1">
              <a:avLst/>
            </a:prstGeom>
            <a:noFill/>
            <a:ln cap="flat" cmpd="sng" w="9525">
              <a:solidFill>
                <a:srgbClr val="46484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" name="Google Shape;133;p16"/>
          <p:cNvSpPr txBox="1"/>
          <p:nvPr/>
        </p:nvSpPr>
        <p:spPr>
          <a:xfrm>
            <a:off x="5399038" y="5336253"/>
            <a:ext cx="32115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Most molecules in the body are polar and dissolve in water. They cannot pass the non-polar portion of membranes</a:t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038258" y="5336253"/>
            <a:ext cx="30342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Non-polar molecules are rare in the aqueous body but can pass through membranes when they can reach them.</a:t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9202390" y="2342594"/>
            <a:ext cx="265593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Several common, small molecules can slip through a membrane slowly: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H</a:t>
            </a:r>
            <a:r>
              <a:rPr b="1"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O</a:t>
            </a:r>
            <a:r>
              <a:rPr b="1"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CO</a:t>
            </a:r>
            <a:r>
              <a:rPr b="1" baseline="-25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Urea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561108" y="682916"/>
            <a:ext cx="11381510" cy="3435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Special Case of Osmosis</a:t>
            </a:r>
            <a:endParaRPr/>
          </a:p>
          <a:p>
            <a:pPr indent="-280988" lvl="1" marL="280988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molecules (although polar) move freely across the membrane (but slowly)</a:t>
            </a:r>
            <a:endParaRPr/>
          </a:p>
          <a:p>
            <a:pPr indent="-280988" lvl="1" marL="280988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the body, there are always many ions and polar molecules dissolved in the water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8" lvl="1" marL="280988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can  cross but dissolved stuff cannot, so water will move to make the sides equal</a:t>
            </a:r>
            <a:endParaRPr/>
          </a:p>
          <a:p>
            <a:pPr indent="-128588" lvl="1" marL="280988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8" lvl="1" marL="280988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Osmosis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is the </a:t>
            </a:r>
            <a:r>
              <a:rPr b="1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movement of water molecules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from an area of lower solute concentration to higher solute concentration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037644" y="4117976"/>
            <a:ext cx="5963356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988" lvl="1" marL="280988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_06Figure-U" id="148" name="Google Shape;148;p18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1828801" y="914400"/>
            <a:ext cx="8237537" cy="329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2449512" y="4319964"/>
            <a:ext cx="266065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(a)  Hypertonic surroundings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higher solute concentration outside the cell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953000" y="4313614"/>
            <a:ext cx="255905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(b)  Isotonic surroundings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same concentration of solute outside as inside the cell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7613650" y="4313614"/>
            <a:ext cx="249078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(c)  Hypotonic surroundings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less solute concentration outside the cell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2368551" y="1920875"/>
            <a:ext cx="11826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Animal cell: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855975" y="2257426"/>
            <a:ext cx="1671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plasma membrane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2511426" y="3216275"/>
            <a:ext cx="10239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 cell: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854387" y="3540126"/>
            <a:ext cx="1671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plasma membrane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2723732" y="3870326"/>
            <a:ext cx="8132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wall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7154863" y="387667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6970713" y="338137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7167563" y="268922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818313" y="141287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4672013" y="268287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4983163" y="3832226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baseline="-25000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/>
          </a:p>
        </p:txBody>
      </p:sp>
      <p:cxnSp>
        <p:nvCxnSpPr>
          <p:cNvPr id="163" name="Google Shape;163;p18"/>
          <p:cNvCxnSpPr/>
          <p:nvPr/>
        </p:nvCxnSpPr>
        <p:spPr>
          <a:xfrm rot="10800000">
            <a:off x="3509962" y="3698875"/>
            <a:ext cx="533400" cy="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8"/>
          <p:cNvCxnSpPr/>
          <p:nvPr/>
        </p:nvCxnSpPr>
        <p:spPr>
          <a:xfrm flipH="1">
            <a:off x="3478212" y="3914775"/>
            <a:ext cx="419100" cy="10160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/>
          <p:nvPr/>
        </p:nvCxnSpPr>
        <p:spPr>
          <a:xfrm rot="10800000">
            <a:off x="3484562" y="2422525"/>
            <a:ext cx="495300" cy="0"/>
          </a:xfrm>
          <a:prstGeom prst="straightConnector1">
            <a:avLst/>
          </a:prstGeom>
          <a:noFill/>
          <a:ln cap="flat" cmpd="sng" w="9525">
            <a:solidFill>
              <a:srgbClr val="4648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692727" y="248137"/>
            <a:ext cx="107973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Cells will gain or lose water relative to their surroundings</a:t>
            </a:r>
            <a:endParaRPr/>
          </a:p>
        </p:txBody>
      </p:sp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618837" y="5919119"/>
            <a:ext cx="113978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the clinical setting you really have to be careful what you inject into the bloodstream!</a:t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240145" y="533401"/>
            <a:ext cx="117671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know we have to get sugars, amino acids, etc. into cell so </a:t>
            </a:r>
            <a:r>
              <a:rPr b="1" i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does the Plasma Membrane Regulate Transport?</a:t>
            </a:r>
            <a:endParaRPr b="1" i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1126156" y="2559485"/>
            <a:ext cx="10376033" cy="2878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988" lvl="1" marL="2809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two main types of transport across the membrane</a:t>
            </a:r>
            <a:endParaRPr/>
          </a:p>
          <a:p>
            <a:pPr indent="-514350" lvl="2" marL="971550" marR="0" rtl="0" algn="l">
              <a:spcBef>
                <a:spcPts val="2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Passive Transport 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movement </a:t>
            </a:r>
            <a:r>
              <a:rPr b="0" i="0" lang="en-US" sz="20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concentration gradient; </a:t>
            </a:r>
            <a:r>
              <a:rPr b="0" i="0" lang="en-US" sz="20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energy required</a:t>
            </a:r>
            <a:endParaRPr/>
          </a:p>
          <a:p>
            <a:pPr indent="-280988" lvl="3" marL="1655763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Simple diffusion</a:t>
            </a:r>
            <a:endParaRPr/>
          </a:p>
          <a:p>
            <a:pPr indent="-280988" lvl="3" marL="1655763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Facilitated diffusion </a:t>
            </a:r>
            <a:endParaRPr/>
          </a:p>
          <a:p>
            <a:pPr indent="-514350" lvl="2" marL="971550" marR="0" rtl="0" algn="l">
              <a:spcBef>
                <a:spcPts val="2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Active Transport 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– movement </a:t>
            </a:r>
            <a:r>
              <a:rPr b="0" i="0" lang="en-US" sz="20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against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concentration gradient; </a:t>
            </a:r>
            <a:r>
              <a:rPr b="0" i="0" lang="en-US" sz="20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energy (ATP) </a:t>
            </a:r>
            <a:endParaRPr/>
          </a:p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664142" y="694591"/>
            <a:ext cx="11194181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Diffusion – spontaneous movement of molecules from higher to lower concentrations (</a:t>
            </a:r>
            <a:r>
              <a:rPr b="1" i="0" lang="en-US" sz="24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1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gradient) </a:t>
            </a:r>
            <a:endParaRPr/>
          </a:p>
          <a:p>
            <a:pPr indent="-128588" lvl="1" marL="280988" marR="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marR="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609600" marR="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5_04Figure-L" id="183" name="Google Shape;183;p20"/>
          <p:cNvPicPr preferRelativeResize="0"/>
          <p:nvPr/>
        </p:nvPicPr>
        <p:blipFill rotWithShape="1">
          <a:blip r:embed="rId3">
            <a:alphaModFix/>
          </a:blip>
          <a:srcRect b="3333" l="5353" r="10706" t="5000"/>
          <a:stretch/>
        </p:blipFill>
        <p:spPr>
          <a:xfrm>
            <a:off x="1000041" y="2230265"/>
            <a:ext cx="4339315" cy="30443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5610" y="1903326"/>
            <a:ext cx="4577049" cy="3698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1731579" y="5670493"/>
            <a:ext cx="28762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Without a membrane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7259450" y="5670493"/>
            <a:ext cx="24498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 a membrane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_07Figure.jpg                                                00048DB6G5_02                          C37B5585:" id="192" name="Google Shape;192;p21"/>
          <p:cNvPicPr preferRelativeResize="0"/>
          <p:nvPr/>
        </p:nvPicPr>
        <p:blipFill rotWithShape="1">
          <a:blip r:embed="rId3">
            <a:alphaModFix/>
          </a:blip>
          <a:srcRect b="4016" l="0" r="69290" t="0"/>
          <a:stretch/>
        </p:blipFill>
        <p:spPr>
          <a:xfrm>
            <a:off x="8534400" y="1097128"/>
            <a:ext cx="1918636" cy="278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1752600" y="1152526"/>
            <a:ext cx="6781800" cy="5568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(1) Simple Diffusion</a:t>
            </a:r>
            <a:endParaRPr/>
          </a:p>
          <a:p>
            <a:pPr indent="-282575" lvl="0" marL="282575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Does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require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membrane proteins</a:t>
            </a:r>
            <a:endParaRPr/>
          </a:p>
          <a:p>
            <a:pPr indent="-282575" lvl="0" marL="282575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Materials move down (with) their concentration gradient through the phospholipid bilayer</a:t>
            </a:r>
            <a:endParaRPr/>
          </a:p>
          <a:p>
            <a:pPr indent="-282575" lvl="0" marL="282575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Molecules are very small or non-polar</a:t>
            </a:r>
            <a:endParaRPr/>
          </a:p>
          <a:p>
            <a:pPr indent="-282575" lvl="3" marL="739775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Water, gases, fat soluble molecules</a:t>
            </a:r>
            <a:endParaRPr/>
          </a:p>
          <a:p>
            <a:pPr indent="-155575" lvl="3" marL="739775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(2) Facilitated Diffusion</a:t>
            </a:r>
            <a:endParaRPr/>
          </a:p>
          <a:p>
            <a:pPr indent="-280988" lvl="1" marL="280988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Requires Transporter proteins (</a:t>
            </a: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membrane proteins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80988" lvl="1" marL="280988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Large polar molecules, ions, sugars that need to be moved </a:t>
            </a:r>
            <a:r>
              <a:rPr b="0" i="0" lang="en-US" sz="20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the gradient</a:t>
            </a:r>
            <a:endParaRPr/>
          </a:p>
          <a:p>
            <a:pPr indent="-342900" lvl="1" marL="342900" marR="0" rtl="0" algn="l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 energy required!</a:t>
            </a:r>
            <a:endParaRPr/>
          </a:p>
          <a:p>
            <a:pPr indent="-609600" lvl="2" marL="609600" marR="0" rtl="0" algn="l">
              <a:spcBef>
                <a:spcPts val="104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676400" y="146255"/>
            <a:ext cx="8915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Passive Transport (no energy required)</a:t>
            </a:r>
            <a:endParaRPr/>
          </a:p>
        </p:txBody>
      </p:sp>
      <p:pic>
        <p:nvPicPr>
          <p:cNvPr descr="05_03Figure-U" id="195" name="Google Shape;195;p21"/>
          <p:cNvPicPr preferRelativeResize="0"/>
          <p:nvPr/>
        </p:nvPicPr>
        <p:blipFill rotWithShape="1">
          <a:blip r:embed="rId4">
            <a:alphaModFix/>
          </a:blip>
          <a:srcRect b="36708" l="68637" r="3892" t="10122"/>
          <a:stretch/>
        </p:blipFill>
        <p:spPr>
          <a:xfrm>
            <a:off x="8514978" y="4038600"/>
            <a:ext cx="1938058" cy="250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